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42"/>
  </p:notesMasterIdLst>
  <p:sldIdLst>
    <p:sldId id="256" r:id="rId2"/>
    <p:sldId id="342" r:id="rId3"/>
    <p:sldId id="343" r:id="rId4"/>
    <p:sldId id="355" r:id="rId5"/>
    <p:sldId id="344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45" r:id="rId16"/>
    <p:sldId id="356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35" r:id="rId25"/>
    <p:sldId id="298" r:id="rId26"/>
    <p:sldId id="306" r:id="rId27"/>
    <p:sldId id="272" r:id="rId28"/>
    <p:sldId id="275" r:id="rId29"/>
    <p:sldId id="339" r:id="rId30"/>
    <p:sldId id="340" r:id="rId31"/>
    <p:sldId id="276" r:id="rId32"/>
    <p:sldId id="294" r:id="rId33"/>
    <p:sldId id="277" r:id="rId34"/>
    <p:sldId id="273" r:id="rId35"/>
    <p:sldId id="295" r:id="rId36"/>
    <p:sldId id="274" r:id="rId37"/>
    <p:sldId id="278" r:id="rId38"/>
    <p:sldId id="293" r:id="rId39"/>
    <p:sldId id="309" r:id="rId40"/>
    <p:sldId id="31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C287F-3D09-B14F-83B1-013D61647863}" type="datetimeFigureOut">
              <a:rPr lang="en-US" smtClean="0"/>
              <a:t>4/21/14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B84C1-FE97-EA4C-996E-2D17F5188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56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271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black 1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131091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black 2 up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396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0" hasCustomPrompt="1"/>
          </p:nvPr>
        </p:nvSpPr>
        <p:spPr>
          <a:xfrm>
            <a:off x="4724400" y="1600200"/>
            <a:ext cx="396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572025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1492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45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Content here</a:t>
            </a:r>
          </a:p>
          <a:p>
            <a:pPr lvl="1"/>
            <a:r>
              <a:rPr lang="en-US" dirty="0" smtClean="0"/>
              <a:t>Second level here</a:t>
            </a:r>
          </a:p>
          <a:p>
            <a:pPr lvl="2"/>
            <a:r>
              <a:rPr lang="en-US" dirty="0" smtClean="0"/>
              <a:t>Third level here</a:t>
            </a:r>
          </a:p>
          <a:p>
            <a:pPr lvl="3"/>
            <a:r>
              <a:rPr lang="en-US" dirty="0" smtClean="0"/>
              <a:t>Fourth level here</a:t>
            </a:r>
          </a:p>
          <a:p>
            <a:pPr lvl="4"/>
            <a:r>
              <a:rPr lang="en-US" dirty="0" smtClean="0"/>
              <a:t>Fifth level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70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916282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C4C2C-0D62-AB4D-BEA1-69BE7912D2B7}" type="datetimeFigureOut">
              <a:rPr lang="en-US" smtClean="0"/>
              <a:t>4/21/14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0045D-2AF5-6144-B873-F253BD2A2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6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 2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1492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42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hite 1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Content here</a:t>
            </a:r>
          </a:p>
          <a:p>
            <a:pPr lvl="1"/>
            <a:r>
              <a:rPr lang="en-US" dirty="0" smtClean="0"/>
              <a:t>Second level here</a:t>
            </a:r>
          </a:p>
          <a:p>
            <a:pPr lvl="2"/>
            <a:r>
              <a:rPr lang="en-US" dirty="0" smtClean="0"/>
              <a:t>Third level here</a:t>
            </a:r>
          </a:p>
          <a:p>
            <a:pPr lvl="3"/>
            <a:r>
              <a:rPr lang="en-US" dirty="0" smtClean="0"/>
              <a:t>Fourth level here</a:t>
            </a:r>
          </a:p>
          <a:p>
            <a:pPr lvl="4"/>
            <a:r>
              <a:rPr lang="en-US" dirty="0" smtClean="0"/>
              <a:t>Fifth level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78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hite 2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149525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hite 3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21472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411949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white 2-up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Content slide 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0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3200"/>
            </a:lvl1pPr>
          </a:lstStyle>
          <a:p>
            <a:pPr lvl="0"/>
            <a:r>
              <a:rPr lang="en-US" dirty="0" smtClean="0"/>
              <a:t>Content here</a:t>
            </a:r>
          </a:p>
        </p:txBody>
      </p:sp>
    </p:spTree>
    <p:extLst>
      <p:ext uri="{BB962C8B-B14F-4D97-AF65-F5344CB8AC3E}">
        <p14:creationId xmlns:p14="http://schemas.microsoft.com/office/powerpoint/2010/main" val="295708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ack 1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84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ack 2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1492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2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C4C2C-0D62-AB4D-BEA1-69BE7912D2B7}" type="datetimeFigureOut">
              <a:rPr lang="en-US" smtClean="0"/>
              <a:t>4/21/14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0045D-2AF5-6144-B873-F253BD2A2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8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ofr.gov/OFRUpload/OFRData/2014-08602_PI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smclaughlin@mslhealthare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JOINT COMMISSION UPDATE</a:t>
            </a:r>
            <a:br>
              <a:rPr lang="en-US" dirty="0" smtClean="0"/>
            </a:br>
            <a:r>
              <a:rPr lang="en-US" dirty="0" smtClean="0"/>
              <a:t>2014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Susan B. McLaughlin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198106" y="5583149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0702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EC.02.04.03 MEDICAL EQUIPMENT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38" y="1600200"/>
            <a:ext cx="8719196" cy="4525963"/>
          </a:xfrm>
        </p:spPr>
        <p:txBody>
          <a:bodyPr/>
          <a:lstStyle/>
          <a:p>
            <a:r>
              <a:rPr lang="en-US" dirty="0" smtClean="0"/>
              <a:t>EP 15:  Maintain quality of images</a:t>
            </a:r>
          </a:p>
          <a:p>
            <a:r>
              <a:rPr lang="en-US" dirty="0" smtClean="0"/>
              <a:t>EP 17:  Hospitals performing CT, annually, a diagnostic medical physicist:</a:t>
            </a:r>
          </a:p>
          <a:p>
            <a:pPr lvl="1"/>
            <a:r>
              <a:rPr lang="en-US" dirty="0" smtClean="0"/>
              <a:t>Measures radiation dose for specific CT scans </a:t>
            </a:r>
          </a:p>
          <a:p>
            <a:pPr lvl="1"/>
            <a:r>
              <a:rPr lang="en-US" dirty="0" smtClean="0"/>
              <a:t>Verifies dose displayed on CT is within 20% of displayed dose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77668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EC.02.04.03 MEDICAL EQUIPMENT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 19, 20, 21, 22:  </a:t>
            </a:r>
            <a:r>
              <a:rPr lang="en-US" dirty="0"/>
              <a:t>Hospitals performing </a:t>
            </a:r>
            <a:r>
              <a:rPr lang="en-US" dirty="0" smtClean="0"/>
              <a:t>CT/MRI/Nuclear Medicine/PET, </a:t>
            </a:r>
            <a:r>
              <a:rPr lang="en-US" dirty="0"/>
              <a:t>annually, a diagnostic medical </a:t>
            </a:r>
            <a:r>
              <a:rPr lang="en-US" dirty="0" smtClean="0"/>
              <a:t>physicist conducts performance evaluation of CT/MRI/Nuclear Medicine/PET equipment which includes specific imaging metrics.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10610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EC.02.04.03 MEDICAL EQUIPMENT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23:  </a:t>
            </a:r>
            <a:r>
              <a:rPr lang="en-US" dirty="0"/>
              <a:t>Hospitals performing CT/MRI/Nuclear Medicine/</a:t>
            </a:r>
            <a:r>
              <a:rPr lang="en-US" dirty="0" smtClean="0"/>
              <a:t>PET, annual performance evaluation by diagnostic medical physicist includes specific parameters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92187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817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EC.02.06.05</a:t>
            </a:r>
            <a:br>
              <a:rPr lang="en-US" dirty="0" smtClean="0"/>
            </a:br>
            <a:r>
              <a:rPr lang="en-US" dirty="0" smtClean="0"/>
              <a:t>CONSTRUCTION, RENOVATION, DEMOLITION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8103"/>
            <a:ext cx="8229600" cy="3878060"/>
          </a:xfrm>
        </p:spPr>
        <p:txBody>
          <a:bodyPr/>
          <a:lstStyle/>
          <a:p>
            <a:r>
              <a:rPr lang="en-US" dirty="0" smtClean="0"/>
              <a:t>EP 4:  </a:t>
            </a:r>
            <a:r>
              <a:rPr lang="en-US" dirty="0"/>
              <a:t>Hospitals performing CT</a:t>
            </a:r>
            <a:r>
              <a:rPr lang="en-US" dirty="0" smtClean="0"/>
              <a:t>/Nuclear </a:t>
            </a:r>
            <a:r>
              <a:rPr lang="en-US" dirty="0"/>
              <a:t>Medicine/</a:t>
            </a:r>
            <a:r>
              <a:rPr lang="en-US" dirty="0" smtClean="0"/>
              <a:t>PET, prior to installation of new or replacement equipment or modification of rooms, medical physicist conducts a “structural shielding design” to specify required radiation shielding.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44437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817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EC.02.06.05</a:t>
            </a:r>
            <a:br>
              <a:rPr lang="en-US" dirty="0" smtClean="0"/>
            </a:br>
            <a:r>
              <a:rPr lang="en-US" dirty="0" smtClean="0"/>
              <a:t>CONSTRUCTION, RENOVATION, DEMOLITION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8103"/>
            <a:ext cx="8229600" cy="3878060"/>
          </a:xfrm>
        </p:spPr>
        <p:txBody>
          <a:bodyPr>
            <a:normAutofit/>
          </a:bodyPr>
          <a:lstStyle/>
          <a:p>
            <a:r>
              <a:rPr lang="en-US" dirty="0" smtClean="0"/>
              <a:t>EP 4:  </a:t>
            </a:r>
            <a:r>
              <a:rPr lang="en-US" dirty="0"/>
              <a:t>Hospitals performing CT</a:t>
            </a:r>
            <a:r>
              <a:rPr lang="en-US" dirty="0" smtClean="0"/>
              <a:t>/Nuclear </a:t>
            </a:r>
            <a:r>
              <a:rPr lang="en-US" dirty="0"/>
              <a:t>Medicine/</a:t>
            </a:r>
            <a:r>
              <a:rPr lang="en-US" dirty="0" smtClean="0"/>
              <a:t>PET, after installation of imaging equipment or construction of rooms where radiation will be emitted or stored, a medical physicist conducts a radiation protection survey to verify adequacy of shielding.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06191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en-US" dirty="0" smtClean="0"/>
              <a:t>PROPOSAL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section 482.15:  COP: Emergency Preparedness</a:t>
            </a:r>
          </a:p>
          <a:p>
            <a:r>
              <a:rPr lang="en-US" dirty="0" smtClean="0"/>
              <a:t>Many proposals</a:t>
            </a:r>
          </a:p>
          <a:p>
            <a:pPr lvl="1"/>
            <a:r>
              <a:rPr lang="en-US" dirty="0" smtClean="0"/>
              <a:t>Some redundant to current standards</a:t>
            </a:r>
          </a:p>
          <a:p>
            <a:pPr lvl="1"/>
            <a:r>
              <a:rPr lang="en-US" dirty="0" smtClean="0"/>
              <a:t>Some significant new requirements</a:t>
            </a:r>
          </a:p>
          <a:p>
            <a:r>
              <a:rPr lang="en-US" dirty="0" smtClean="0"/>
              <a:t>Comments closed 3/31/14</a:t>
            </a:r>
          </a:p>
          <a:p>
            <a:pPr lvl="1"/>
            <a:r>
              <a:rPr lang="en-US" dirty="0" smtClean="0"/>
              <a:t>ASHE submitted comments developed by task force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42264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 PROPOSAL:</a:t>
            </a:r>
            <a:br>
              <a:rPr lang="en-US" dirty="0" smtClean="0"/>
            </a:br>
            <a:r>
              <a:rPr lang="en-US" dirty="0" smtClean="0"/>
              <a:t>NFPA 101 &amp; 99 (2012)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http://www.ofr.gov/OFRUpload/OFRData/2014-</a:t>
            </a:r>
            <a:r>
              <a:rPr lang="en-US" dirty="0" smtClean="0">
                <a:hlinkClick r:id="rId2"/>
              </a:rPr>
              <a:t>08602_PI.pdf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Delete NFPA 99 Chapter 12:  Emergency Management</a:t>
            </a:r>
          </a:p>
          <a:p>
            <a:r>
              <a:rPr lang="en-US" dirty="0" smtClean="0"/>
              <a:t>Remove exemptions for 3 or fewer patients</a:t>
            </a:r>
          </a:p>
          <a:p>
            <a:r>
              <a:rPr lang="en-US" dirty="0" smtClean="0"/>
              <a:t>Require smoke removal in anesthetizing locations</a:t>
            </a:r>
          </a:p>
          <a:p>
            <a:r>
              <a:rPr lang="en-US" dirty="0" smtClean="0"/>
              <a:t>Comments open till 6/16/14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0339" y="6294926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04941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CMS/JC WAIVERS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39491" y="5613056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4839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to CMS is not required</a:t>
            </a:r>
          </a:p>
          <a:p>
            <a:r>
              <a:rPr lang="en-US" dirty="0"/>
              <a:t>W</a:t>
            </a:r>
            <a:r>
              <a:rPr lang="en-US" dirty="0" smtClean="0"/>
              <a:t>ritten documentation stating that the waiver is being used</a:t>
            </a:r>
          </a:p>
          <a:p>
            <a:pPr lvl="1"/>
            <a:r>
              <a:rPr lang="en-US" dirty="0" smtClean="0"/>
              <a:t>“Additional Comments” on BBI</a:t>
            </a:r>
          </a:p>
          <a:p>
            <a:r>
              <a:rPr lang="en-US" dirty="0" smtClean="0"/>
              <a:t>Present documentation to survey team</a:t>
            </a:r>
          </a:p>
          <a:p>
            <a:r>
              <a:rPr lang="en-US" dirty="0" smtClean="0"/>
              <a:t>Meet all conditions of waiver</a:t>
            </a:r>
          </a:p>
          <a:p>
            <a:pPr lvl="1"/>
            <a:r>
              <a:rPr lang="en-US" dirty="0" smtClean="0"/>
              <a:t>See information from CMS and ASHE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2098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Gas </a:t>
            </a:r>
            <a:r>
              <a:rPr lang="en-US" dirty="0"/>
              <a:t>M</a:t>
            </a:r>
            <a:r>
              <a:rPr lang="en-US" dirty="0" smtClean="0"/>
              <a:t>aster </a:t>
            </a:r>
            <a:r>
              <a:rPr lang="en-US" dirty="0"/>
              <a:t>A</a:t>
            </a:r>
            <a:r>
              <a:rPr lang="en-US" dirty="0" smtClean="0"/>
              <a:t>larms: </a:t>
            </a:r>
          </a:p>
          <a:p>
            <a:pPr lvl="1"/>
            <a:r>
              <a:rPr lang="en-US" dirty="0" smtClean="0"/>
              <a:t>Centralized computer system may substitute for one of the two required Category 1 alarm panels</a:t>
            </a:r>
          </a:p>
          <a:p>
            <a:r>
              <a:rPr lang="en-US" dirty="0" smtClean="0"/>
              <a:t>Openings in Exit Enclosures:</a:t>
            </a:r>
          </a:p>
          <a:p>
            <a:pPr lvl="1"/>
            <a:r>
              <a:rPr lang="en-US" dirty="0" smtClean="0"/>
              <a:t>Existing openings to mechanical spaces permitted in exit enclosures if they are protected by fire-rated door assemblies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84435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ATTRACTIONS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19952" y="5652133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45708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Emergency Generators:</a:t>
            </a:r>
          </a:p>
          <a:p>
            <a:pPr lvl="1"/>
            <a:r>
              <a:rPr lang="en-US" dirty="0" smtClean="0"/>
              <a:t>Load bank time reduced to 1.5 hours</a:t>
            </a:r>
          </a:p>
          <a:p>
            <a:r>
              <a:rPr lang="en-US" dirty="0" smtClean="0"/>
              <a:t>Door Locking:</a:t>
            </a:r>
          </a:p>
          <a:p>
            <a:pPr lvl="1"/>
            <a:r>
              <a:rPr lang="en-US" dirty="0" smtClean="0"/>
              <a:t>Special arrangements allowed for clinical and/or security needs &amp; more than one delayed egress in exit path</a:t>
            </a:r>
          </a:p>
          <a:p>
            <a:r>
              <a:rPr lang="en-US" dirty="0"/>
              <a:t>Clean Waste &amp; Recycling Containers</a:t>
            </a:r>
          </a:p>
          <a:p>
            <a:pPr lvl="1"/>
            <a:r>
              <a:rPr lang="en-US" dirty="0"/>
              <a:t>96 gallons outside of hazardous area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8517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Suites:</a:t>
            </a:r>
          </a:p>
          <a:p>
            <a:pPr lvl="1"/>
            <a:r>
              <a:rPr lang="en-US" dirty="0" smtClean="0"/>
              <a:t>Permits exiting through another suite</a:t>
            </a:r>
          </a:p>
          <a:p>
            <a:pPr lvl="1"/>
            <a:r>
              <a:rPr lang="en-US" dirty="0" smtClean="0"/>
              <a:t>One of the two exits may be to an exit stair, exit passageway, or door to exterior</a:t>
            </a:r>
          </a:p>
          <a:p>
            <a:pPr lvl="1"/>
            <a:r>
              <a:rPr lang="en-US" dirty="0" smtClean="0"/>
              <a:t>Sleeping suites up to 10,000 square feet</a:t>
            </a:r>
          </a:p>
          <a:p>
            <a:r>
              <a:rPr lang="en-US" dirty="0" smtClean="0"/>
              <a:t>Sprinkler Systems:</a:t>
            </a:r>
          </a:p>
          <a:p>
            <a:pPr lvl="1"/>
            <a:r>
              <a:rPr lang="en-US" dirty="0" smtClean="0"/>
              <a:t>Certain water flow devices test semiannually</a:t>
            </a:r>
          </a:p>
          <a:p>
            <a:pPr lvl="1"/>
            <a:r>
              <a:rPr lang="en-US" dirty="0" smtClean="0"/>
              <a:t>Fire pump no-flow test to monthly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97947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 Humidity</a:t>
            </a:r>
          </a:p>
          <a:p>
            <a:pPr lvl="1"/>
            <a:r>
              <a:rPr lang="en-US" dirty="0" smtClean="0"/>
              <a:t>20-60%</a:t>
            </a:r>
          </a:p>
          <a:p>
            <a:r>
              <a:rPr lang="en-US" dirty="0" smtClean="0"/>
              <a:t>Corridor Equipment without Time Restrictions</a:t>
            </a:r>
          </a:p>
          <a:p>
            <a:pPr lvl="1"/>
            <a:r>
              <a:rPr lang="en-US" dirty="0" smtClean="0"/>
              <a:t>Patient lifts</a:t>
            </a:r>
          </a:p>
          <a:p>
            <a:pPr lvl="1"/>
            <a:r>
              <a:rPr lang="en-US" dirty="0" smtClean="0"/>
              <a:t>Fixed furniture</a:t>
            </a:r>
          </a:p>
          <a:p>
            <a:r>
              <a:rPr lang="en-US" dirty="0" smtClean="0"/>
              <a:t>Kitchen Equipment Open to Corridor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01470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CATEGORICAL WAIVERS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Fireplaces</a:t>
            </a:r>
          </a:p>
          <a:p>
            <a:pPr lvl="1"/>
            <a:r>
              <a:rPr lang="en-US" dirty="0" smtClean="0"/>
              <a:t>Direct vent gas fireplaces in patient sleeping compartments</a:t>
            </a:r>
          </a:p>
          <a:p>
            <a:pPr lvl="1"/>
            <a:r>
              <a:rPr lang="en-US" dirty="0" smtClean="0"/>
              <a:t>Solid-fuel burning fireplaces in non-patient sleeping areas</a:t>
            </a:r>
          </a:p>
          <a:p>
            <a:r>
              <a:rPr lang="en-US" dirty="0" smtClean="0"/>
              <a:t>Combustible Decorations</a:t>
            </a:r>
          </a:p>
          <a:p>
            <a:pPr lvl="1"/>
            <a:r>
              <a:rPr lang="en-US" dirty="0" smtClean="0"/>
              <a:t>Increases amount of wall space permitted to be covered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3300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COMMISSION TOP TEN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19952" y="5652133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38701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2013 JOINT COMMISSION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LS.02.01.20    52%:  Corridor </a:t>
            </a:r>
            <a:r>
              <a:rPr lang="en-US" dirty="0" smtClean="0"/>
              <a:t>Clutter</a:t>
            </a:r>
            <a:endParaRPr lang="en-US" strike="sngStrike" dirty="0" smtClean="0"/>
          </a:p>
          <a:p>
            <a:pPr marL="514350" indent="-514350">
              <a:buFont typeface="+mj-lt"/>
              <a:buAutoNum type="arabicPeriod"/>
            </a:pPr>
            <a:r>
              <a:rPr lang="en-US" strike="sngStrike" dirty="0" smtClean="0"/>
              <a:t>RC.01.01.01   52%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LS.02.01.10    48%:  Penetrations; Fire 								</a:t>
            </a:r>
            <a:r>
              <a:rPr lang="en-US" dirty="0" smtClean="0"/>
              <a:t>Doors</a:t>
            </a:r>
            <a:endParaRPr lang="en-US" strike="sngStrik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EC.02.05.01   </a:t>
            </a:r>
            <a:r>
              <a:rPr lang="en-US" dirty="0" smtClean="0"/>
              <a:t>47%</a:t>
            </a:r>
            <a:r>
              <a:rPr lang="en-US" dirty="0"/>
              <a:t>:  Airborne 								 </a:t>
            </a:r>
            <a:r>
              <a:rPr lang="en-US" dirty="0" smtClean="0"/>
              <a:t>Contaminants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IC.02.02.01    46%:  Infections/Med 								 </a:t>
            </a:r>
            <a:r>
              <a:rPr lang="en-US" dirty="0" err="1" smtClean="0"/>
              <a:t>Equipt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93793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2343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2013 </a:t>
            </a:r>
            <a:r>
              <a:rPr lang="en-US" dirty="0"/>
              <a:t>JOINT COMMISSION TOP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/>
              <a:t>LS.02.01.30       </a:t>
            </a:r>
            <a:r>
              <a:rPr lang="en-US" dirty="0" smtClean="0"/>
              <a:t>45%</a:t>
            </a:r>
            <a:r>
              <a:rPr lang="en-US" dirty="0"/>
              <a:t>:  Hazardous Areas; 									</a:t>
            </a:r>
            <a:r>
              <a:rPr lang="en-US" dirty="0" smtClean="0"/>
              <a:t>Suites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EC.02.03.05      45%:  Fire Protection 									Testing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EC.02.06.01      39%:  Gas Cylinders; 									</a:t>
            </a:r>
            <a:r>
              <a:rPr lang="en-US" dirty="0" smtClean="0"/>
              <a:t>Humidity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LS.02.01.35       36%:  Sprinklers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trike="sngStrike" dirty="0" smtClean="0"/>
              <a:t>MM.03.01.01   35%</a:t>
            </a:r>
            <a:endParaRPr lang="en-US" strike="sngStrike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944814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8605"/>
            <a:ext cx="8229600" cy="4525963"/>
          </a:xfrm>
        </p:spPr>
        <p:txBody>
          <a:bodyPr/>
          <a:lstStyle/>
          <a:p>
            <a:r>
              <a:rPr lang="en-US" dirty="0" smtClean="0"/>
              <a:t>LS.02.01.20  EP 13:  Corridor Clutter  52%</a:t>
            </a:r>
          </a:p>
          <a:p>
            <a:pPr lvl="1"/>
            <a:r>
              <a:rPr lang="en-US" dirty="0" smtClean="0"/>
              <a:t>Educate staff to risk</a:t>
            </a:r>
          </a:p>
          <a:p>
            <a:pPr lvl="2"/>
            <a:r>
              <a:rPr lang="en-US" dirty="0" smtClean="0"/>
              <a:t>Patient movement</a:t>
            </a:r>
          </a:p>
          <a:p>
            <a:pPr lvl="2"/>
            <a:r>
              <a:rPr lang="en-US" dirty="0" smtClean="0"/>
              <a:t>Staff movement</a:t>
            </a:r>
          </a:p>
          <a:p>
            <a:pPr lvl="2"/>
            <a:r>
              <a:rPr lang="en-US" dirty="0" smtClean="0"/>
              <a:t>Additional staff responding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to emergency</a:t>
            </a:r>
          </a:p>
          <a:p>
            <a:pPr lvl="2"/>
            <a:r>
              <a:rPr lang="en-US" dirty="0" smtClean="0"/>
              <a:t>Joplin story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610" y="2490019"/>
            <a:ext cx="2361028" cy="3148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2725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754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EC.02.05.01  EP 6:  Airborne Contaminants; Ventilation  47%</a:t>
            </a:r>
          </a:p>
          <a:p>
            <a:pPr lvl="1"/>
            <a:r>
              <a:rPr lang="en-US" dirty="0" smtClean="0"/>
              <a:t>Stained ceiling tiles</a:t>
            </a:r>
          </a:p>
          <a:p>
            <a:pPr lvl="1"/>
            <a:r>
              <a:rPr lang="en-US" dirty="0" smtClean="0"/>
              <a:t>Pressure differentials</a:t>
            </a:r>
          </a:p>
          <a:p>
            <a:pPr lvl="1"/>
            <a:r>
              <a:rPr lang="en-US" dirty="0" smtClean="0"/>
              <a:t>Air changes</a:t>
            </a:r>
          </a:p>
          <a:p>
            <a:pPr lvl="1"/>
            <a:r>
              <a:rPr lang="en-US" dirty="0" smtClean="0"/>
              <a:t>Tissue test is pre-screening</a:t>
            </a:r>
          </a:p>
          <a:p>
            <a:pPr lvl="1"/>
            <a:r>
              <a:rPr lang="en-US" dirty="0" smtClean="0"/>
              <a:t>Testing and balancing report (optional)</a:t>
            </a:r>
          </a:p>
          <a:p>
            <a:pPr lvl="2"/>
            <a:r>
              <a:rPr lang="en-US" dirty="0" smtClean="0"/>
              <a:t>When done (seasonal issues)</a:t>
            </a:r>
          </a:p>
          <a:p>
            <a:pPr lvl="2"/>
            <a:r>
              <a:rPr lang="en-US" dirty="0" smtClean="0"/>
              <a:t>Any specific requirements, such as doors closed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18232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DIFFERENTIALS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0872" y="1600200"/>
            <a:ext cx="4038600" cy="4525963"/>
          </a:xfrm>
        </p:spPr>
        <p:txBody>
          <a:bodyPr/>
          <a:lstStyle/>
          <a:p>
            <a:r>
              <a:rPr lang="en-US" dirty="0" smtClean="0"/>
              <a:t>ORs</a:t>
            </a:r>
          </a:p>
          <a:p>
            <a:r>
              <a:rPr lang="en-US" dirty="0" smtClean="0"/>
              <a:t>Sterile Core</a:t>
            </a:r>
          </a:p>
          <a:p>
            <a:r>
              <a:rPr lang="en-US" dirty="0" smtClean="0"/>
              <a:t>C-Section Rooms</a:t>
            </a:r>
          </a:p>
          <a:p>
            <a:r>
              <a:rPr lang="en-US" dirty="0" smtClean="0"/>
              <a:t>Sterile Storage</a:t>
            </a:r>
          </a:p>
          <a:p>
            <a:r>
              <a:rPr lang="en-US" dirty="0" smtClean="0"/>
              <a:t>Endoscopy****</a:t>
            </a:r>
          </a:p>
          <a:p>
            <a:r>
              <a:rPr lang="en-US" dirty="0" smtClean="0"/>
              <a:t>Scope Cleaning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4882126" y="1600200"/>
            <a:ext cx="4038600" cy="4525963"/>
          </a:xfrm>
        </p:spPr>
        <p:txBody>
          <a:bodyPr/>
          <a:lstStyle/>
          <a:p>
            <a:r>
              <a:rPr lang="en-US" dirty="0" smtClean="0"/>
              <a:t>Bronchoscopy</a:t>
            </a:r>
          </a:p>
          <a:p>
            <a:r>
              <a:rPr lang="en-US" dirty="0" err="1" smtClean="0"/>
              <a:t>Cath</a:t>
            </a:r>
            <a:r>
              <a:rPr lang="en-US" dirty="0" smtClean="0"/>
              <a:t> Lab</a:t>
            </a:r>
          </a:p>
          <a:p>
            <a:r>
              <a:rPr lang="en-US" dirty="0" smtClean="0"/>
              <a:t>Interventional Radiology</a:t>
            </a:r>
          </a:p>
          <a:p>
            <a:r>
              <a:rPr lang="en-US" dirty="0" smtClean="0"/>
              <a:t>Sterile Processing</a:t>
            </a:r>
          </a:p>
          <a:p>
            <a:r>
              <a:rPr lang="en-US" dirty="0" smtClean="0"/>
              <a:t>Isolation Rooms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73157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EQUIPMENT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7/1/14</a:t>
            </a:r>
          </a:p>
          <a:p>
            <a:r>
              <a:rPr lang="en-US" dirty="0" smtClean="0"/>
              <a:t>Based on CMS changes to allow for varying maintenance strategies</a:t>
            </a:r>
          </a:p>
          <a:p>
            <a:r>
              <a:rPr lang="en-US" dirty="0" smtClean="0"/>
              <a:t>Per manufacturers’ recommendations:</a:t>
            </a:r>
          </a:p>
          <a:p>
            <a:pPr lvl="1"/>
            <a:r>
              <a:rPr lang="en-US" dirty="0" smtClean="0"/>
              <a:t>Lasers</a:t>
            </a:r>
          </a:p>
          <a:p>
            <a:pPr lvl="1"/>
            <a:r>
              <a:rPr lang="en-US" dirty="0" smtClean="0"/>
              <a:t>Imaging &amp; radiological equipment</a:t>
            </a:r>
          </a:p>
          <a:p>
            <a:pPr lvl="1"/>
            <a:r>
              <a:rPr lang="en-US" dirty="0" smtClean="0"/>
              <a:t>New equipment with no history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66683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 </a:t>
            </a:r>
            <a:br>
              <a:rPr lang="en-US" dirty="0" smtClean="0"/>
            </a:br>
            <a:r>
              <a:rPr lang="en-US" dirty="0" smtClean="0"/>
              <a:t>(NOT regulation)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pressure differentials AT LEAST annually</a:t>
            </a:r>
          </a:p>
          <a:p>
            <a:r>
              <a:rPr lang="en-US" dirty="0" smtClean="0"/>
              <a:t>Verify AT LEAST quarterly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50" y="4161175"/>
            <a:ext cx="2125150" cy="1795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487" y="4074902"/>
            <a:ext cx="1882025" cy="1882025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330" y="4074902"/>
            <a:ext cx="1429418" cy="1795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46679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#4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381" y="1600200"/>
            <a:ext cx="8839061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EC.02.01.05 EP 6 = CONDITION LEVEL DEFICIENCY</a:t>
            </a:r>
          </a:p>
          <a:p>
            <a:pPr lvl="1"/>
            <a:r>
              <a:rPr lang="en-US" dirty="0" smtClean="0"/>
              <a:t>If organization can repair process, LSC surveyor </a:t>
            </a:r>
            <a:r>
              <a:rPr lang="en-US" u="sng" dirty="0" smtClean="0"/>
              <a:t>may</a:t>
            </a:r>
            <a:r>
              <a:rPr lang="en-US" dirty="0" smtClean="0"/>
              <a:t> review</a:t>
            </a:r>
          </a:p>
          <a:p>
            <a:pPr lvl="1"/>
            <a:r>
              <a:rPr lang="en-US" dirty="0" smtClean="0"/>
              <a:t>LCS surveyor </a:t>
            </a:r>
            <a:r>
              <a:rPr lang="en-US" u="sng" dirty="0" smtClean="0"/>
              <a:t>may</a:t>
            </a:r>
            <a:r>
              <a:rPr lang="en-US" dirty="0" smtClean="0"/>
              <a:t> contact Central Office to discuss </a:t>
            </a:r>
            <a:r>
              <a:rPr lang="en-US" u="sng" dirty="0" smtClean="0"/>
              <a:t>possibility</a:t>
            </a:r>
            <a:r>
              <a:rPr lang="en-US" dirty="0" smtClean="0"/>
              <a:t> of reducing CLD to SLD, with no change to finding</a:t>
            </a:r>
          </a:p>
          <a:p>
            <a:pPr lvl="1"/>
            <a:r>
              <a:rPr lang="en-US" dirty="0" smtClean="0"/>
              <a:t>Resolution must include area affected</a:t>
            </a:r>
          </a:p>
          <a:p>
            <a:pPr lvl="2"/>
            <a:r>
              <a:rPr lang="en-US" dirty="0" smtClean="0"/>
              <a:t>Balancing zone</a:t>
            </a:r>
          </a:p>
          <a:p>
            <a:pPr lvl="2"/>
            <a:r>
              <a:rPr lang="en-US" dirty="0" smtClean="0"/>
              <a:t>Ongoing assessment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36349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596" y="262769"/>
            <a:ext cx="3883232" cy="29124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588" y="3434590"/>
            <a:ext cx="3507636" cy="2630727"/>
          </a:xfrm>
          <a:prstGeom prst="rect">
            <a:avLst/>
          </a:prstGeom>
        </p:spPr>
      </p:pic>
      <p:pic>
        <p:nvPicPr>
          <p:cNvPr id="4" name="Picture 3" descr="DSCN02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46" y="3434590"/>
            <a:ext cx="3606631" cy="2704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49684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61" y="274638"/>
            <a:ext cx="875416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LEVEL DISINFECTION</a:t>
            </a:r>
            <a:br>
              <a:rPr lang="en-US" dirty="0" smtClean="0"/>
            </a:br>
            <a:r>
              <a:rPr lang="en-US" dirty="0" smtClean="0"/>
              <a:t>SELF-CONTAINED UNITS (GUS, ETC.)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process and PPE</a:t>
            </a:r>
          </a:p>
          <a:p>
            <a:r>
              <a:rPr lang="en-US" dirty="0" smtClean="0"/>
              <a:t>NO VENTILATION REQUIREMENTS</a:t>
            </a:r>
          </a:p>
          <a:p>
            <a:pPr lvl="1"/>
            <a:r>
              <a:rPr lang="en-US" dirty="0" smtClean="0"/>
              <a:t>General room ventilation</a:t>
            </a:r>
          </a:p>
          <a:p>
            <a:pPr lvl="1"/>
            <a:r>
              <a:rPr lang="en-US" dirty="0" smtClean="0"/>
              <a:t>Local exhaust hood</a:t>
            </a:r>
          </a:p>
          <a:p>
            <a:pPr lvl="1"/>
            <a:r>
              <a:rPr lang="en-US" dirty="0" smtClean="0"/>
              <a:t>Ductless fume hoods</a:t>
            </a:r>
          </a:p>
          <a:p>
            <a:pPr lvl="1"/>
            <a:r>
              <a:rPr lang="en-US" dirty="0" smtClean="0"/>
              <a:t>Replace filters per manufacturer</a:t>
            </a:r>
          </a:p>
          <a:p>
            <a:r>
              <a:rPr lang="en-US" dirty="0" smtClean="0"/>
              <a:t>Storage to prevent contamination or damage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429" y="1600200"/>
            <a:ext cx="1621998" cy="2649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606394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IC.02.02.01:  Reducing risk of infections associated with medical equipment, devices, and supplies.   46%</a:t>
            </a:r>
          </a:p>
          <a:p>
            <a:r>
              <a:rPr lang="en-US" dirty="0" smtClean="0"/>
              <a:t>EP 2:  When performing intermediate and high-level disinfection and sterilization of medical equipment.</a:t>
            </a:r>
          </a:p>
          <a:p>
            <a:pPr lvl="1"/>
            <a:r>
              <a:rPr lang="en-US" dirty="0" smtClean="0"/>
              <a:t>Scopes, contamination</a:t>
            </a:r>
          </a:p>
          <a:p>
            <a:pPr lvl="1"/>
            <a:r>
              <a:rPr lang="en-US" dirty="0" smtClean="0"/>
              <a:t>Immediate Threat to Life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5616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87" y="3962831"/>
            <a:ext cx="3267700" cy="2450776"/>
          </a:xfrm>
          <a:prstGeom prst="rect">
            <a:avLst/>
          </a:prstGeom>
        </p:spPr>
      </p:pic>
      <p:pic>
        <p:nvPicPr>
          <p:cNvPr id="5" name="Picture 4" descr="DSCN02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069" y="292568"/>
            <a:ext cx="3640782" cy="27305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518" y="3349851"/>
            <a:ext cx="1999320" cy="2665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176" y="256792"/>
            <a:ext cx="2598011" cy="34640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303102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4350"/>
            <a:ext cx="8229600" cy="49160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Issues:</a:t>
            </a:r>
          </a:p>
          <a:p>
            <a:pPr lvl="1"/>
            <a:r>
              <a:rPr lang="en-US" dirty="0" smtClean="0"/>
              <a:t>Training and competency</a:t>
            </a:r>
          </a:p>
          <a:p>
            <a:pPr lvl="1"/>
            <a:r>
              <a:rPr lang="en-US" dirty="0" smtClean="0"/>
              <a:t>Failure to update/follow policy and procedure</a:t>
            </a:r>
          </a:p>
          <a:p>
            <a:pPr lvl="1"/>
            <a:r>
              <a:rPr lang="en-US" dirty="0" smtClean="0"/>
              <a:t>Inadequate supervision</a:t>
            </a:r>
          </a:p>
          <a:p>
            <a:r>
              <a:rPr lang="en-US" dirty="0" err="1" smtClean="0"/>
              <a:t>CoP</a:t>
            </a:r>
            <a:r>
              <a:rPr lang="en-US" dirty="0" smtClean="0"/>
              <a:t> Infection Control 482.42</a:t>
            </a:r>
          </a:p>
          <a:p>
            <a:r>
              <a:rPr lang="en-US" dirty="0" err="1" smtClean="0"/>
              <a:t>CoP</a:t>
            </a:r>
            <a:r>
              <a:rPr lang="en-US" dirty="0" smtClean="0"/>
              <a:t> Surgical Services 482.51(b)</a:t>
            </a:r>
            <a:endParaRPr lang="en-US" dirty="0"/>
          </a:p>
          <a:p>
            <a:r>
              <a:rPr lang="en-US" dirty="0" smtClean="0"/>
              <a:t>Clinical Engineering scope inventory</a:t>
            </a:r>
          </a:p>
          <a:p>
            <a:pPr lvl="1"/>
            <a:r>
              <a:rPr lang="en-US" dirty="0" smtClean="0"/>
              <a:t>Oversight of cleaning per manufacturer recommendations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437440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10 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EC.02.06.01  EP 1 &amp; 13  39%</a:t>
            </a:r>
          </a:p>
          <a:p>
            <a:r>
              <a:rPr lang="en-US" dirty="0" smtClean="0"/>
              <a:t>EP 1:  Safe, suitable environment</a:t>
            </a:r>
          </a:p>
          <a:p>
            <a:pPr lvl="1"/>
            <a:r>
              <a:rPr lang="en-US" dirty="0" smtClean="0"/>
              <a:t>Unsecured oxygen cylinders</a:t>
            </a:r>
          </a:p>
          <a:p>
            <a:pPr lvl="1"/>
            <a:r>
              <a:rPr lang="en-US" dirty="0" smtClean="0"/>
              <a:t>Note:  EP 5 – outdoor safety – compactor issues</a:t>
            </a:r>
          </a:p>
          <a:p>
            <a:r>
              <a:rPr lang="en-US" dirty="0" smtClean="0"/>
              <a:t>EP 13: Ventilation, temperature, humidity</a:t>
            </a:r>
          </a:p>
          <a:p>
            <a:pPr lvl="1"/>
            <a:r>
              <a:rPr lang="en-US" dirty="0" smtClean="0"/>
              <a:t>Doors held open by air pressure</a:t>
            </a:r>
          </a:p>
          <a:p>
            <a:pPr lvl="1"/>
            <a:r>
              <a:rPr lang="en-US" dirty="0" smtClean="0"/>
              <a:t>Temperature:  hot, cold calls</a:t>
            </a:r>
          </a:p>
          <a:p>
            <a:pPr lvl="1"/>
            <a:r>
              <a:rPr lang="en-US" dirty="0" smtClean="0"/>
              <a:t>Humidity &gt;60% in OR.  (Occasional spikes OK in rainy season per JC) (NOT CMS)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608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493" y="1323983"/>
            <a:ext cx="2951426" cy="39352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818" y="3130487"/>
            <a:ext cx="3634341" cy="27257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39" y="286215"/>
            <a:ext cx="3348129" cy="2511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631404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smclaughlin@mslhealthare.com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847-420-3229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4639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7/1/14</a:t>
            </a:r>
          </a:p>
          <a:p>
            <a:r>
              <a:rPr lang="en-US" dirty="0" smtClean="0"/>
              <a:t>Use manufacturer’s recommendations when insufficient history to support alternate strategies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709" y="3767014"/>
            <a:ext cx="3332598" cy="17662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16981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78567" y="559351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954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7/1/14</a:t>
            </a:r>
          </a:p>
          <a:p>
            <a:r>
              <a:rPr lang="en-US" dirty="0" smtClean="0"/>
              <a:t>13 EPs across 5 EC standards</a:t>
            </a:r>
          </a:p>
          <a:p>
            <a:pPr lvl="1"/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Hazmat</a:t>
            </a:r>
          </a:p>
          <a:p>
            <a:pPr lvl="1"/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Medical Equipment Maintenance</a:t>
            </a:r>
          </a:p>
          <a:p>
            <a:pPr lvl="1"/>
            <a:r>
              <a:rPr lang="en-US" dirty="0" smtClean="0"/>
              <a:t>Construction &amp; Renovation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1833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EC.02.01.01 SAFETY/SECURITY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8801" y="1600200"/>
            <a:ext cx="8667705" cy="4525963"/>
          </a:xfrm>
        </p:spPr>
        <p:txBody>
          <a:bodyPr/>
          <a:lstStyle/>
          <a:p>
            <a:r>
              <a:rPr lang="en-US" dirty="0" smtClean="0"/>
              <a:t>EP 14:  Hospitals providing MRI manage patient safety risks:</a:t>
            </a:r>
          </a:p>
          <a:p>
            <a:pPr lvl="1"/>
            <a:r>
              <a:rPr lang="en-US" dirty="0" smtClean="0"/>
              <a:t>Claustrophobia, anxiety, emotional distress</a:t>
            </a:r>
          </a:p>
          <a:p>
            <a:pPr lvl="1"/>
            <a:r>
              <a:rPr lang="en-US" dirty="0" smtClean="0"/>
              <a:t>Urgent or emergent medical care</a:t>
            </a:r>
          </a:p>
          <a:p>
            <a:pPr lvl="1"/>
            <a:r>
              <a:rPr lang="en-US" dirty="0" smtClean="0"/>
              <a:t>Implants, devices, or embedded foreign objects</a:t>
            </a:r>
          </a:p>
          <a:p>
            <a:pPr lvl="1"/>
            <a:r>
              <a:rPr lang="en-US" dirty="0" smtClean="0"/>
              <a:t>Ferromagnetic objects entering MRI environment</a:t>
            </a:r>
          </a:p>
          <a:p>
            <a:pPr lvl="1"/>
            <a:r>
              <a:rPr lang="en-US" dirty="0" smtClean="0"/>
              <a:t>Acoustic noise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02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EC.02.01.01 SAFETY/SECURITY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16:  Manages safety risks by:</a:t>
            </a:r>
          </a:p>
          <a:p>
            <a:pPr lvl="1"/>
            <a:r>
              <a:rPr lang="en-US" dirty="0" smtClean="0"/>
              <a:t>Restricting access to scanner room and area immediately preceding entrance</a:t>
            </a:r>
          </a:p>
          <a:p>
            <a:pPr lvl="1"/>
            <a:r>
              <a:rPr lang="en-US" dirty="0" smtClean="0"/>
              <a:t>These areas under supervision of trained MRI staff</a:t>
            </a:r>
          </a:p>
          <a:p>
            <a:pPr lvl="1"/>
            <a:r>
              <a:rPr lang="en-US" dirty="0" smtClean="0"/>
              <a:t>Posting signage at entrance to scanner:</a:t>
            </a:r>
          </a:p>
          <a:p>
            <a:pPr lvl="2"/>
            <a:r>
              <a:rPr lang="en-US" dirty="0" smtClean="0"/>
              <a:t>Potentially dangerous magnetic field</a:t>
            </a:r>
          </a:p>
          <a:p>
            <a:pPr lvl="2"/>
            <a:r>
              <a:rPr lang="en-US" dirty="0" smtClean="0"/>
              <a:t>Magnet always on (unless otherwise designed)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6796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EC.02.02.01 HAZMAT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17: Hospitals providing CT, PET, nuclear medicine</a:t>
            </a:r>
          </a:p>
          <a:p>
            <a:pPr lvl="1"/>
            <a:r>
              <a:rPr lang="en-US" dirty="0" smtClean="0"/>
              <a:t>Review of staff </a:t>
            </a:r>
            <a:r>
              <a:rPr lang="en-US" dirty="0" err="1" smtClean="0"/>
              <a:t>dosimetry</a:t>
            </a:r>
            <a:r>
              <a:rPr lang="en-US" dirty="0" smtClean="0"/>
              <a:t> at least quarterly by radiation safety officer or diagnostic medical physicist</a:t>
            </a:r>
          </a:p>
          <a:p>
            <a:pPr lvl="1"/>
            <a:r>
              <a:rPr lang="en-US" dirty="0" smtClean="0"/>
              <a:t>Staff exposure ALARA (as low as reasonably achievable) or below limits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9901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EC.02.04.01 </a:t>
            </a:r>
            <a:br>
              <a:rPr lang="en-US" dirty="0" smtClean="0"/>
            </a:br>
            <a:r>
              <a:rPr lang="en-US" dirty="0" smtClean="0"/>
              <a:t>MEDICAL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 7:  Identify quality control and maintenance activities to maintain the quality of images</a:t>
            </a:r>
          </a:p>
          <a:p>
            <a:pPr lvl="1"/>
            <a:r>
              <a:rPr lang="en-US" dirty="0" smtClean="0"/>
              <a:t>Frequency of activities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9877" y="6275388"/>
            <a:ext cx="2738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2014 MSL Healthcare Consulting</a:t>
            </a:r>
          </a:p>
          <a:p>
            <a:pPr algn="ctr"/>
            <a:r>
              <a:rPr lang="en-US" sz="1400" dirty="0" smtClean="0"/>
              <a:t>DO NOT DUPLICATE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511288"/>
      </p:ext>
    </p:extLst>
  </p:cSld>
  <p:clrMapOvr>
    <a:masterClrMapping/>
  </p:clrMapOvr>
</p:sld>
</file>

<file path=ppt/theme/theme1.xml><?xml version="1.0" encoding="utf-8"?>
<a:theme xmlns:a="http://schemas.openxmlformats.org/drawingml/2006/main" name="MSL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MSL Template v2.thmx</Template>
  <TotalTime>858</TotalTime>
  <Words>1517</Words>
  <Application>Microsoft Macintosh PowerPoint</Application>
  <PresentationFormat>On-screen Show (4:3)</PresentationFormat>
  <Paragraphs>276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MSL Template v2</vt:lpstr>
      <vt:lpstr>JOINT COMMISSION UPDATE 2014  Susan B. McLaughlin</vt:lpstr>
      <vt:lpstr>COMING ATTRACTIONS</vt:lpstr>
      <vt:lpstr>MEDICAL EQUIPMENT</vt:lpstr>
      <vt:lpstr>UTILITIES</vt:lpstr>
      <vt:lpstr>DIAGNOSTIC IMAGING</vt:lpstr>
      <vt:lpstr>EC.02.01.01 SAFETY/SECURITY</vt:lpstr>
      <vt:lpstr>EC.02.01.01 SAFETY/SECURITY</vt:lpstr>
      <vt:lpstr>EC.02.02.01 HAZMAT</vt:lpstr>
      <vt:lpstr>EC.02.04.01  MEDICAL EQUIPMENT</vt:lpstr>
      <vt:lpstr>EC.02.04.03 MEDICAL EQUIPMENT MAINTENANCE</vt:lpstr>
      <vt:lpstr>EC.02.04.03 MEDICAL EQUIPMENT MAINTENANCE</vt:lpstr>
      <vt:lpstr>EC.02.04.03 MEDICAL EQUIPMENT MAINTENANCE</vt:lpstr>
      <vt:lpstr>EC.02.06.05 CONSTRUCTION, RENOVATION, DEMOLITION</vt:lpstr>
      <vt:lpstr>EC.02.06.05 CONSTRUCTION, RENOVATION, DEMOLITION</vt:lpstr>
      <vt:lpstr>CMS PROPOSAL EM</vt:lpstr>
      <vt:lpstr>CMS PROPOSAL: NFPA 101 &amp; 99 (2012)</vt:lpstr>
      <vt:lpstr>CMS/JC WAIVERS</vt:lpstr>
      <vt:lpstr>CATEGORICAL WAIVERS</vt:lpstr>
      <vt:lpstr>CATEGORICAL WAIVERS</vt:lpstr>
      <vt:lpstr>CATEGORICAL WAIVERS</vt:lpstr>
      <vt:lpstr>CATEGORICAL WAIVERS</vt:lpstr>
      <vt:lpstr>CATEGORICAL WAIVERS</vt:lpstr>
      <vt:lpstr>CATEGORICAL WAIVERS</vt:lpstr>
      <vt:lpstr>JOINT COMMISSION TOP TEN</vt:lpstr>
      <vt:lpstr>2013 JOINT COMMISSION TOP 10</vt:lpstr>
      <vt:lpstr>2013 JOINT COMMISSION TOP 10</vt:lpstr>
      <vt:lpstr>TOP 10 #1</vt:lpstr>
      <vt:lpstr>TOP 10 #4</vt:lpstr>
      <vt:lpstr>PRESSURE DIFFERENTIALS</vt:lpstr>
      <vt:lpstr>RECOMMENDATION  (NOT regulation)</vt:lpstr>
      <vt:lpstr>TOP 10 #4 continued</vt:lpstr>
      <vt:lpstr>PowerPoint Presentation</vt:lpstr>
      <vt:lpstr>HIGH LEVEL DISINFECTION SELF-CONTAINED UNITS (GUS, ETC.)</vt:lpstr>
      <vt:lpstr>TOP 10 #5</vt:lpstr>
      <vt:lpstr>PowerPoint Presentation</vt:lpstr>
      <vt:lpstr>TOP 10 #5 continued</vt:lpstr>
      <vt:lpstr>TOP 10 #8</vt:lpstr>
      <vt:lpstr>PowerPoint Presentation</vt:lpstr>
      <vt:lpstr>QUESTIONS?</vt:lpstr>
      <vt:lpstr>THANK YOU!</vt:lpstr>
    </vt:vector>
  </TitlesOfParts>
  <Company>MSL Healthcare Consulting,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COMMISSION UPDATE 2014</dc:title>
  <dc:creator>Susan McLaughlin</dc:creator>
  <cp:lastModifiedBy>Susan McLaughlin</cp:lastModifiedBy>
  <cp:revision>75</cp:revision>
  <dcterms:created xsi:type="dcterms:W3CDTF">2013-10-07T19:37:07Z</dcterms:created>
  <dcterms:modified xsi:type="dcterms:W3CDTF">2014-04-22T01:11:00Z</dcterms:modified>
</cp:coreProperties>
</file>